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69" r:id="rId2"/>
    <p:sldId id="262" r:id="rId3"/>
    <p:sldId id="267" r:id="rId4"/>
    <p:sldId id="268" r:id="rId5"/>
    <p:sldId id="270" r:id="rId6"/>
    <p:sldId id="266" r:id="rId7"/>
    <p:sldId id="259" r:id="rId8"/>
  </p:sldIdLst>
  <p:sldSz cx="10261600" cy="7380288"/>
  <p:notesSz cx="6858000" cy="9525000"/>
  <p:defaultTextStyle>
    <a:defPPr>
      <a:defRPr lang="ru-RU"/>
    </a:defPPr>
    <a:lvl1pPr marL="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5">
          <p15:clr>
            <a:srgbClr val="A4A3A4"/>
          </p15:clr>
        </p15:guide>
        <p15:guide id="2" pos="32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DD5FF"/>
    <a:srgbClr val="5F94FD"/>
    <a:srgbClr val="77A4F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5" autoAdjust="0"/>
    <p:restoredTop sz="94737" autoAdjust="0"/>
  </p:normalViewPr>
  <p:slideViewPr>
    <p:cSldViewPr>
      <p:cViewPr>
        <p:scale>
          <a:sx n="72" d="100"/>
          <a:sy n="72" d="100"/>
        </p:scale>
        <p:origin x="-2093" y="-322"/>
      </p:cViewPr>
      <p:guideLst>
        <p:guide orient="horz" pos="2325"/>
        <p:guide pos="3233"/>
      </p:guideLst>
    </p:cSldViewPr>
  </p:slideViewPr>
  <p:outlineViewPr>
    <p:cViewPr>
      <p:scale>
        <a:sx n="33" d="100"/>
        <a:sy n="33" d="100"/>
      </p:scale>
      <p:origin x="0" y="42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382AC-58AF-4B11-B118-8EE865626E91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14375"/>
            <a:ext cx="4965700" cy="357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524376"/>
            <a:ext cx="54864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FB6A0-0CCB-45B9-9045-E5DE3EF6AD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974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9620" y="2292675"/>
            <a:ext cx="8722360" cy="158197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9240" y="4182163"/>
            <a:ext cx="7183120" cy="1886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50023" y="317764"/>
            <a:ext cx="2590341" cy="67772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5435" y="317764"/>
            <a:ext cx="7603561" cy="67772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596" y="4742520"/>
            <a:ext cx="8722360" cy="146580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0596" y="3128083"/>
            <a:ext cx="8722360" cy="16144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86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7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7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6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6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5436" y="1853616"/>
            <a:ext cx="5096950" cy="524137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843411" y="1853616"/>
            <a:ext cx="5096952" cy="524137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080" y="295554"/>
            <a:ext cx="9235440" cy="123004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3081" y="1652023"/>
            <a:ext cx="4533989" cy="68848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54" indent="0">
              <a:buNone/>
              <a:defRPr sz="2200" b="1"/>
            </a:lvl2pPr>
            <a:lvl3pPr marL="1007911" indent="0">
              <a:buNone/>
              <a:defRPr sz="2000" b="1"/>
            </a:lvl3pPr>
            <a:lvl4pPr marL="1511866" indent="0">
              <a:buNone/>
              <a:defRPr sz="1800" b="1"/>
            </a:lvl4pPr>
            <a:lvl5pPr marL="2015821" indent="0">
              <a:buNone/>
              <a:defRPr sz="1800" b="1"/>
            </a:lvl5pPr>
            <a:lvl6pPr marL="2519776" indent="0">
              <a:buNone/>
              <a:defRPr sz="1800" b="1"/>
            </a:lvl6pPr>
            <a:lvl7pPr marL="3023731" indent="0">
              <a:buNone/>
              <a:defRPr sz="1800" b="1"/>
            </a:lvl7pPr>
            <a:lvl8pPr marL="3527687" indent="0">
              <a:buNone/>
              <a:defRPr sz="1800" b="1"/>
            </a:lvl8pPr>
            <a:lvl9pPr marL="403164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3081" y="2340508"/>
            <a:ext cx="4533989" cy="425220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12752" y="1652023"/>
            <a:ext cx="4535770" cy="68848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54" indent="0">
              <a:buNone/>
              <a:defRPr sz="2200" b="1"/>
            </a:lvl2pPr>
            <a:lvl3pPr marL="1007911" indent="0">
              <a:buNone/>
              <a:defRPr sz="2000" b="1"/>
            </a:lvl3pPr>
            <a:lvl4pPr marL="1511866" indent="0">
              <a:buNone/>
              <a:defRPr sz="1800" b="1"/>
            </a:lvl4pPr>
            <a:lvl5pPr marL="2015821" indent="0">
              <a:buNone/>
              <a:defRPr sz="1800" b="1"/>
            </a:lvl5pPr>
            <a:lvl6pPr marL="2519776" indent="0">
              <a:buNone/>
              <a:defRPr sz="1800" b="1"/>
            </a:lvl6pPr>
            <a:lvl7pPr marL="3023731" indent="0">
              <a:buNone/>
              <a:defRPr sz="1800" b="1"/>
            </a:lvl7pPr>
            <a:lvl8pPr marL="3527687" indent="0">
              <a:buNone/>
              <a:defRPr sz="1800" b="1"/>
            </a:lvl8pPr>
            <a:lvl9pPr marL="403164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12752" y="2340508"/>
            <a:ext cx="4535770" cy="425220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080" y="293846"/>
            <a:ext cx="3375996" cy="125054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12002" y="293847"/>
            <a:ext cx="5736519" cy="629887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3080" y="1544395"/>
            <a:ext cx="3375996" cy="5048323"/>
          </a:xfrm>
        </p:spPr>
        <p:txBody>
          <a:bodyPr/>
          <a:lstStyle>
            <a:lvl1pPr marL="0" indent="0">
              <a:buNone/>
              <a:defRPr sz="1500"/>
            </a:lvl1pPr>
            <a:lvl2pPr marL="503954" indent="0">
              <a:buNone/>
              <a:defRPr sz="1300"/>
            </a:lvl2pPr>
            <a:lvl3pPr marL="1007911" indent="0">
              <a:buNone/>
              <a:defRPr sz="1100"/>
            </a:lvl3pPr>
            <a:lvl4pPr marL="1511866" indent="0">
              <a:buNone/>
              <a:defRPr sz="1000"/>
            </a:lvl4pPr>
            <a:lvl5pPr marL="2015821" indent="0">
              <a:buNone/>
              <a:defRPr sz="1000"/>
            </a:lvl5pPr>
            <a:lvl6pPr marL="2519776" indent="0">
              <a:buNone/>
              <a:defRPr sz="1000"/>
            </a:lvl6pPr>
            <a:lvl7pPr marL="3023731" indent="0">
              <a:buNone/>
              <a:defRPr sz="1000"/>
            </a:lvl7pPr>
            <a:lvl8pPr marL="3527687" indent="0">
              <a:buNone/>
              <a:defRPr sz="1000"/>
            </a:lvl8pPr>
            <a:lvl9pPr marL="403164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1345" y="5166203"/>
            <a:ext cx="6156960" cy="60989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11345" y="659442"/>
            <a:ext cx="6156960" cy="4428173"/>
          </a:xfrm>
        </p:spPr>
        <p:txBody>
          <a:bodyPr/>
          <a:lstStyle>
            <a:lvl1pPr marL="0" indent="0">
              <a:buNone/>
              <a:defRPr sz="3500"/>
            </a:lvl1pPr>
            <a:lvl2pPr marL="503954" indent="0">
              <a:buNone/>
              <a:defRPr sz="3100"/>
            </a:lvl2pPr>
            <a:lvl3pPr marL="1007911" indent="0">
              <a:buNone/>
              <a:defRPr sz="2600"/>
            </a:lvl3pPr>
            <a:lvl4pPr marL="1511866" indent="0">
              <a:buNone/>
              <a:defRPr sz="2200"/>
            </a:lvl4pPr>
            <a:lvl5pPr marL="2015821" indent="0">
              <a:buNone/>
              <a:defRPr sz="2200"/>
            </a:lvl5pPr>
            <a:lvl6pPr marL="2519776" indent="0">
              <a:buNone/>
              <a:defRPr sz="2200"/>
            </a:lvl6pPr>
            <a:lvl7pPr marL="3023731" indent="0">
              <a:buNone/>
              <a:defRPr sz="2200"/>
            </a:lvl7pPr>
            <a:lvl8pPr marL="3527687" indent="0">
              <a:buNone/>
              <a:defRPr sz="2200"/>
            </a:lvl8pPr>
            <a:lvl9pPr marL="403164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11345" y="5776101"/>
            <a:ext cx="6156960" cy="866158"/>
          </a:xfrm>
        </p:spPr>
        <p:txBody>
          <a:bodyPr/>
          <a:lstStyle>
            <a:lvl1pPr marL="0" indent="0">
              <a:buNone/>
              <a:defRPr sz="1500"/>
            </a:lvl1pPr>
            <a:lvl2pPr marL="503954" indent="0">
              <a:buNone/>
              <a:defRPr sz="1300"/>
            </a:lvl2pPr>
            <a:lvl3pPr marL="1007911" indent="0">
              <a:buNone/>
              <a:defRPr sz="1100"/>
            </a:lvl3pPr>
            <a:lvl4pPr marL="1511866" indent="0">
              <a:buNone/>
              <a:defRPr sz="1000"/>
            </a:lvl4pPr>
            <a:lvl5pPr marL="2015821" indent="0">
              <a:buNone/>
              <a:defRPr sz="1000"/>
            </a:lvl5pPr>
            <a:lvl6pPr marL="2519776" indent="0">
              <a:buNone/>
              <a:defRPr sz="1000"/>
            </a:lvl6pPr>
            <a:lvl7pPr marL="3023731" indent="0">
              <a:buNone/>
              <a:defRPr sz="1000"/>
            </a:lvl7pPr>
            <a:lvl8pPr marL="3527687" indent="0">
              <a:buNone/>
              <a:defRPr sz="1000"/>
            </a:lvl8pPr>
            <a:lvl9pPr marL="403164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080" y="295554"/>
            <a:ext cx="9235440" cy="1230048"/>
          </a:xfrm>
          <a:prstGeom prst="rect">
            <a:avLst/>
          </a:prstGeom>
        </p:spPr>
        <p:txBody>
          <a:bodyPr vert="horz" lIns="100790" tIns="50396" rIns="100790" bIns="5039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3080" y="1722069"/>
            <a:ext cx="9235440" cy="4870649"/>
          </a:xfrm>
          <a:prstGeom prst="rect">
            <a:avLst/>
          </a:prstGeom>
        </p:spPr>
        <p:txBody>
          <a:bodyPr vert="horz" lIns="100790" tIns="50396" rIns="100790" bIns="5039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3080" y="6840434"/>
            <a:ext cx="2394373" cy="392932"/>
          </a:xfrm>
          <a:prstGeom prst="rect">
            <a:avLst/>
          </a:prstGeom>
        </p:spPr>
        <p:txBody>
          <a:bodyPr vert="horz" lIns="100790" tIns="50396" rIns="100790" bIns="5039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06048" y="6840434"/>
            <a:ext cx="3249507" cy="392932"/>
          </a:xfrm>
          <a:prstGeom prst="rect">
            <a:avLst/>
          </a:prstGeom>
        </p:spPr>
        <p:txBody>
          <a:bodyPr vert="horz" lIns="100790" tIns="50396" rIns="100790" bIns="5039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54148" y="6840434"/>
            <a:ext cx="2394373" cy="392932"/>
          </a:xfrm>
          <a:prstGeom prst="rect">
            <a:avLst/>
          </a:prstGeom>
        </p:spPr>
        <p:txBody>
          <a:bodyPr vert="horz" lIns="100790" tIns="50396" rIns="100790" bIns="5039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100791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67" indent="-377967" algn="l" defTabSz="1007911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27" indent="-314972" algn="l" defTabSz="1007911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888" indent="-251978" algn="l" defTabSz="100791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842" indent="-251978" algn="l" defTabSz="100791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799" indent="-251978" algn="l" defTabSz="100791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753" indent="-251978" algn="l" defTabSz="100791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709" indent="-251978" algn="l" defTabSz="100791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664" indent="-251978" algn="l" defTabSz="100791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619" indent="-251978" algn="l" defTabSz="100791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54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11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866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21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776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731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687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641" algn="l" defTabSz="100791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vsrost@mail.ru" TargetMode="External"/><Relationship Id="rId2" Type="http://schemas.openxmlformats.org/officeDocument/2006/relationships/hyperlink" Target="mailto:spartakiada@fcpsr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vsrost@mail.ru" TargetMode="External"/><Relationship Id="rId2" Type="http://schemas.openxmlformats.org/officeDocument/2006/relationships/hyperlink" Target="mailto:spartakiada@fcpsr.r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trans-avtobus@mail.ru" TargetMode="External"/><Relationship Id="rId3" Type="http://schemas.openxmlformats.org/officeDocument/2006/relationships/hyperlink" Target="mailto:vn.gnidenko@mail.ru" TargetMode="External"/><Relationship Id="rId7" Type="http://schemas.openxmlformats.org/officeDocument/2006/relationships/hyperlink" Target="mailto:fvsrost@mail.ru" TargetMode="External"/><Relationship Id="rId2" Type="http://schemas.openxmlformats.org/officeDocument/2006/relationships/hyperlink" Target="https://yandex.ru/maps/org/gorodskaya_bolnitsa_skoroy_meditsinskoy_pomoshchi_otdeleniye_gnoynoy_khirurgii/1128213774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rrfsoo@mail.ru" TargetMode="External"/><Relationship Id="rId5" Type="http://schemas.openxmlformats.org/officeDocument/2006/relationships/hyperlink" Target="http://www.amaks-hotels.ru/" TargetMode="External"/><Relationship Id="rId4" Type="http://schemas.openxmlformats.org/officeDocument/2006/relationships/hyperlink" Target="mailto:yso-19@mail.ru" TargetMode="External"/><Relationship Id="rId9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Герб Ростовской области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296" y="377776"/>
            <a:ext cx="1512168" cy="85059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94496" y="305768"/>
            <a:ext cx="669674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Финал </a:t>
            </a:r>
            <a:r>
              <a:rPr lang="en-US" b="1" dirty="0" smtClean="0">
                <a:solidFill>
                  <a:schemeClr val="tx2"/>
                </a:solidFill>
                <a:latin typeface="Arial Narrow" pitchFamily="34" charset="0"/>
              </a:rPr>
              <a:t>XI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 летней спартакиады учащихся (юношеская) России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город Ростов-на-Дону,  пр. Стачки, 28. велотрек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09-14 августа 2022 года</a:t>
            </a:r>
            <a:endParaRPr lang="ru-RU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8" name="Picture 2" descr="https://img.pac.ru/resorts/213151/323861/big/AC768D017F0001015993DE02EF33B9D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796" y="1449040"/>
            <a:ext cx="9905556" cy="55619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9753611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324860" y="233760"/>
            <a:ext cx="3507554" cy="4824536"/>
          </a:xfrm>
          <a:prstGeom prst="rect">
            <a:avLst/>
          </a:prstGeom>
        </p:spPr>
        <p:txBody>
          <a:bodyPr vert="horz" lIns="49373" tIns="49373" rIns="49373" bIns="49373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7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4256" y="2466008"/>
            <a:ext cx="95261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ctr">
              <a:spcAft>
                <a:spcPts val="0"/>
              </a:spcAft>
            </a:pPr>
            <a:r>
              <a:rPr lang="ru-RU" sz="1800" b="1" kern="5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ПОДАЧА ЗАЯВОК НА </a:t>
            </a:r>
            <a:r>
              <a:rPr lang="ru-RU" sz="1800" b="1" kern="5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УЧАСТИЕ</a:t>
            </a:r>
          </a:p>
          <a:p>
            <a:pPr marL="450215" algn="ctr">
              <a:spcAft>
                <a:spcPts val="0"/>
              </a:spcAft>
            </a:pPr>
            <a:endParaRPr lang="ru-RU" sz="1800" kern="5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kern="5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   План приезда-отъезда делегаций </a:t>
            </a:r>
            <a:r>
              <a:rPr lang="ru-RU" sz="1600" kern="5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на </a:t>
            </a:r>
            <a:r>
              <a:rPr lang="ru-RU" sz="1600" kern="5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спортивные соревнования финального этапа </a:t>
            </a:r>
            <a:r>
              <a:rPr lang="ru-RU" sz="1600" kern="5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(приложение 2 к Регламенту) в </a:t>
            </a:r>
            <a:r>
              <a:rPr lang="ru-RU" sz="1600" kern="5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обязательном порядке направляется в оргкомитет по месту </a:t>
            </a:r>
            <a:r>
              <a:rPr lang="ru-RU" sz="1600" kern="5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проведения спортивных соревнований , а также на адрес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spartakiada@fcpsr.ru</a:t>
            </a:r>
            <a:r>
              <a:rPr lang="ru-RU" sz="1600" kern="5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,  не </a:t>
            </a:r>
            <a:r>
              <a:rPr lang="ru-RU" sz="1600" kern="5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позднее, чем за 15 дней до начала соревнований.</a:t>
            </a:r>
          </a:p>
          <a:p>
            <a:pPr algn="just">
              <a:spcAft>
                <a:spcPts val="0"/>
              </a:spcAft>
            </a:pPr>
            <a:r>
              <a:rPr lang="ru-RU" sz="1600" kern="5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   </a:t>
            </a:r>
            <a:r>
              <a:rPr lang="ru-RU" sz="1600" kern="5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Предварительные заявки (приложение 8 к Положению)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направлять за 7 дней до начала проведения спортивных соревнований на электронные адреса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spartakiada@fcpsr.ru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u="sng" kern="5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  <a:hlinkClick r:id="rId3"/>
              </a:rPr>
              <a:t>fvsrost@mail.ru</a:t>
            </a:r>
            <a:r>
              <a:rPr lang="ru-RU" sz="1600" u="sng" kern="5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ru-RU" sz="1600" kern="5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   Именные </a:t>
            </a:r>
            <a:r>
              <a:rPr lang="ru-RU" sz="1600" kern="5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заявки </a:t>
            </a:r>
            <a:r>
              <a:rPr lang="ru-RU" sz="1600" kern="5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(приложение 1 к Положению) от </a:t>
            </a:r>
            <a:r>
              <a:rPr lang="ru-RU" sz="1600" kern="5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субъектов Российской Федерации </a:t>
            </a:r>
            <a:r>
              <a:rPr lang="ru-RU" sz="1600" kern="5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подаются </a:t>
            </a:r>
            <a:r>
              <a:rPr lang="ru-RU" sz="1600" kern="5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руководителем спортивной сборной команды субъекта Российской Федерации в день приезда в Комиссию по допуску по месту проведения спортивных соревнований. </a:t>
            </a:r>
          </a:p>
          <a:p>
            <a:pPr algn="ctr">
              <a:spcAft>
                <a:spcPts val="0"/>
              </a:spcAft>
            </a:pPr>
            <a:r>
              <a:rPr lang="ru-RU" sz="1600" kern="50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   </a:t>
            </a:r>
            <a:r>
              <a:rPr lang="ru-RU" sz="1600" b="1" kern="50" dirty="0" smtClean="0">
                <a:solidFill>
                  <a:srgbClr val="FF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Предварительные заявки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отличаться по списочному составу 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именных заявок в день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приезда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r>
              <a:rPr lang="ru-RU" sz="1600" kern="50" dirty="0" smtClean="0">
                <a:solidFill>
                  <a:srgbClr val="FF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endParaRPr lang="ru-RU" sz="1600" u="sng" kern="50" dirty="0">
              <a:solidFill>
                <a:srgbClr val="FF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2248" y="233760"/>
            <a:ext cx="9545981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1800" algn="ctr"/>
            <a:r>
              <a:rPr lang="ru-RU" sz="1800" b="1" kern="50" cap="all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ВЕЛОСИПЕДНЫЙ СПОРТ – </a:t>
            </a:r>
            <a:r>
              <a:rPr lang="ru-RU" sz="1800" b="1" kern="50" cap="all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трек</a:t>
            </a:r>
          </a:p>
          <a:p>
            <a:pPr indent="431800" algn="ctr"/>
            <a:endParaRPr lang="ru-RU" sz="1800" b="1" kern="50" cap="all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tabLst>
                <a:tab pos="6301105" algn="l"/>
              </a:tabLst>
            </a:pPr>
            <a:r>
              <a:rPr lang="ru-RU" sz="1600" kern="1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 участию в спортивных соревнованиях допускаются спортсмены возрастной группы «юноши, девушки (15-16года)» (</a:t>
            </a:r>
            <a:r>
              <a:rPr lang="ru-RU" sz="1600" kern="100" dirty="0">
                <a:solidFill>
                  <a:srgbClr val="00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2006</a:t>
            </a:r>
            <a:r>
              <a:rPr lang="ru-RU" sz="1600" kern="1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– 2007 годов рождения), имеющие спортивную квалификацию не ниже 2 спортивного разряда. Младшая возрастная группа не допускается.</a:t>
            </a:r>
            <a:endParaRPr lang="ru-RU" sz="1600" kern="1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tabLst>
                <a:tab pos="6301105" algn="l"/>
              </a:tabLst>
            </a:pPr>
            <a:r>
              <a:rPr lang="ru-RU" sz="1600" kern="1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Каждый </a:t>
            </a:r>
            <a:r>
              <a:rPr lang="ru-RU" sz="1600" kern="1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спортсмен, входящий в состав спортивной сборной команды субъекта </a:t>
            </a:r>
            <a:r>
              <a:rPr lang="ru-RU" sz="1600" kern="1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Российской Федерации</a:t>
            </a:r>
            <a:r>
              <a:rPr lang="ru-RU" sz="1600" kern="1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 должен принять участие минимум в </a:t>
            </a:r>
            <a:r>
              <a:rPr lang="ru-RU" sz="1600" kern="10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одной из </a:t>
            </a:r>
            <a:r>
              <a:rPr lang="ru-RU" sz="1600" kern="100" dirty="0"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дисциплин спортивной программы Финала по велосипедному спорту (трек).</a:t>
            </a:r>
            <a:endParaRPr lang="ru-RU" sz="1600" kern="1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  <a:buFontTx/>
              <a:buChar char="-"/>
            </a:pPr>
            <a:endParaRPr lang="ru-RU" sz="1500" kern="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50480" y="5922392"/>
            <a:ext cx="671497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Финал </a:t>
            </a:r>
            <a:r>
              <a:rPr lang="en-US" b="1" dirty="0" smtClean="0">
                <a:solidFill>
                  <a:schemeClr val="tx2"/>
                </a:solidFill>
                <a:latin typeface="Arial Narrow" pitchFamily="34" charset="0"/>
              </a:rPr>
              <a:t>XI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 летней спартакиады учащихся (юношеская) России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город Ростов-на-Дону,  пр. Стачки, 28. велотрек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09-14 августа 2022 года</a:t>
            </a:r>
            <a:endParaRPr lang="ru-RU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8" name="Picture 4" descr="Герб Ростовской области.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312" y="5994400"/>
            <a:ext cx="1512168" cy="8505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2421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3B601AC-B15B-48C1-9061-28D8030916B6}"/>
              </a:ext>
            </a:extLst>
          </p:cNvPr>
          <p:cNvSpPr txBox="1"/>
          <p:nvPr/>
        </p:nvSpPr>
        <p:spPr>
          <a:xfrm>
            <a:off x="711250" y="305768"/>
            <a:ext cx="8938518" cy="5366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tabLst>
                <a:tab pos="6301105" algn="l"/>
              </a:tabLst>
            </a:pPr>
            <a:r>
              <a:rPr lang="ru-RU" sz="1500" b="1" kern="100" dirty="0" smtClean="0">
                <a:solidFill>
                  <a:schemeClr val="tx2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Состав спортивной сборной команды субъекта Российской Федерации определён пунктом 7.3.3. Регламента ЛСУ 2022:</a:t>
            </a:r>
          </a:p>
          <a:p>
            <a:pPr marL="342900" lvl="0" indent="-342900" algn="just">
              <a:lnSpc>
                <a:spcPct val="115000"/>
              </a:lnSpc>
              <a:buSzPts val="1400"/>
              <a:buFont typeface="Symbol" panose="05050102010706020507" pitchFamily="18" charset="2"/>
              <a:buChar char=""/>
            </a:pPr>
            <a:r>
              <a:rPr lang="ru-RU" sz="1500" kern="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 команды, занявшие 1 – 16 места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 финальных спортивных соревнованиях IX летней Спартакиады учащихся (юношеская) России 2019 года</a:t>
            </a:r>
            <a:r>
              <a:rPr lang="ru-RU" sz="1500" kern="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;</a:t>
            </a:r>
          </a:p>
          <a:p>
            <a:pPr lvl="0" algn="just">
              <a:lnSpc>
                <a:spcPct val="115000"/>
              </a:lnSpc>
              <a:buSzPts val="1400"/>
            </a:pPr>
            <a:r>
              <a:rPr lang="ru-RU" sz="1500" kern="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 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- с 1 по 4 места: до 24 человек, в том числе 18 спортсменов (до 9 юношей и до 9 девушек) и до 6          тренеров и иных специалистов (в том числе 1 руководитель команды);</a:t>
            </a:r>
          </a:p>
          <a:p>
            <a:pPr lvl="0" algn="just">
              <a:lnSpc>
                <a:spcPct val="115000"/>
              </a:lnSpc>
              <a:buSzPts val="1400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- с 5 по 9 места: до 18 человек, в том числе до 14 спортсменов (до 7 юношей и до 7 девушек) и до 4 тренеров и иных специалистов (в том числе 1 руководитель команды); </a:t>
            </a:r>
          </a:p>
          <a:p>
            <a:pPr lvl="0" algn="just">
              <a:lnSpc>
                <a:spcPct val="115000"/>
              </a:lnSpc>
              <a:buSzPts val="1400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- с 10 по 13 места: до 14 человек, в том числе до 12 спортсменов и до 2 тренеров и иных специалистов (в том числе 1 руководитель команды); </a:t>
            </a:r>
          </a:p>
          <a:p>
            <a:pPr lvl="0" algn="just">
              <a:lnSpc>
                <a:spcPct val="115000"/>
              </a:lnSpc>
              <a:buSzPts val="1400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- 14 место: до 12 человек, в том числе до 9 спортсменов и до 2 тренеров и иных специалистов (в том числе 1 руководитель команды); </a:t>
            </a:r>
          </a:p>
          <a:p>
            <a:pPr lvl="0" algn="just">
              <a:lnSpc>
                <a:spcPct val="115000"/>
              </a:lnSpc>
              <a:buSzPts val="1400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- с 15 по 16 места: до 11 человек, в том числе до 9 спортсменов и до 2 тренеров и иных специалистов (в том числе 1 руководитель команды)</a:t>
            </a:r>
            <a:endParaRPr lang="ru-RU" sz="1500" kern="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400"/>
              <a:buFont typeface="Symbol" panose="05050102010706020507" pitchFamily="18" charset="2"/>
              <a:buChar char=""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дополнительно к участию в Финале допускаются 4 (четыре) спортивные сборные команды субъектов Российской Федерации, спортсмены которых по итогам Первенства России 2022 года покажут лучшие результаты в индивидуальных спортивных дисциплинах</a:t>
            </a:r>
            <a:endParaRPr lang="ru-RU" sz="1500" kern="1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400"/>
              <a:buFont typeface="Symbol" panose="05050102010706020507" pitchFamily="18" charset="2"/>
              <a:buChar char=""/>
            </a:pPr>
            <a:r>
              <a:rPr lang="ru-RU" sz="1500" kern="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 с</a:t>
            </a:r>
            <a:r>
              <a:rPr lang="ru-RU" sz="1500" kern="1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портивная сб</a:t>
            </a:r>
            <a:r>
              <a:rPr lang="ru-RU" sz="1500" kern="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орная команда субъекта Российской Федерации, на территории которого будут проводиться </a:t>
            </a:r>
            <a:r>
              <a:rPr lang="ru-RU" sz="1500" kern="1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спортивные </a:t>
            </a:r>
            <a:r>
              <a:rPr lang="ru-RU" sz="1500" kern="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соревнования </a:t>
            </a:r>
            <a:r>
              <a:rPr lang="ru-RU" sz="1500" kern="1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Финала</a:t>
            </a:r>
            <a:r>
              <a:rPr lang="ru-RU" sz="1500" kern="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en-US" sz="1500" kern="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400"/>
              <a:buFont typeface="Symbol" panose="05050102010706020507" pitchFamily="18" charset="2"/>
              <a:buChar char=""/>
            </a:pPr>
            <a:endParaRPr lang="ru-RU" sz="1500" kern="1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54A75DE-90B5-46A5-BEA0-FF1204AB797A}"/>
              </a:ext>
            </a:extLst>
          </p:cNvPr>
          <p:cNvSpPr txBox="1"/>
          <p:nvPr/>
        </p:nvSpPr>
        <p:spPr>
          <a:xfrm>
            <a:off x="586765" y="5589113"/>
            <a:ext cx="8938517" cy="336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tabLst>
                <a:tab pos="6301105" algn="l"/>
              </a:tabLst>
            </a:pPr>
            <a:r>
              <a:rPr lang="ru-RU" sz="1500" b="1" kern="100" dirty="0" smtClean="0">
                <a:solidFill>
                  <a:schemeClr val="tx2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7.3.9.</a:t>
            </a:r>
            <a:r>
              <a:rPr lang="ru-RU" sz="1500" b="1" kern="100" dirty="0">
                <a:solidFill>
                  <a:schemeClr val="tx2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 </a:t>
            </a:r>
            <a:r>
              <a:rPr lang="ru-RU" sz="1500" b="1" kern="100" dirty="0" smtClean="0">
                <a:solidFill>
                  <a:schemeClr val="tx2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Финал проводится с ограничением </a:t>
            </a:r>
            <a:r>
              <a:rPr lang="ru-RU" sz="1500" b="1" kern="100" dirty="0">
                <a:solidFill>
                  <a:schemeClr val="tx2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передач для </a:t>
            </a:r>
            <a:r>
              <a:rPr lang="ru-RU" sz="1500" b="1" kern="100" dirty="0" smtClean="0">
                <a:solidFill>
                  <a:schemeClr val="tx2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юношей </a:t>
            </a:r>
            <a:r>
              <a:rPr lang="ru-RU" sz="1500" b="1" kern="100" dirty="0">
                <a:solidFill>
                  <a:schemeClr val="tx2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и </a:t>
            </a:r>
            <a:r>
              <a:rPr lang="ru-RU" sz="1500" b="1" kern="100" dirty="0" smtClean="0">
                <a:solidFill>
                  <a:schemeClr val="tx2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девушек 7,17 метров.</a:t>
            </a:r>
            <a:endParaRPr lang="ru-RU" sz="1500" b="1" kern="100" dirty="0">
              <a:solidFill>
                <a:schemeClr val="tx2"/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50480" y="6066408"/>
            <a:ext cx="671497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Финал </a:t>
            </a:r>
            <a:r>
              <a:rPr lang="en-US" b="1" dirty="0" smtClean="0">
                <a:solidFill>
                  <a:schemeClr val="tx2"/>
                </a:solidFill>
                <a:latin typeface="Arial Narrow" pitchFamily="34" charset="0"/>
              </a:rPr>
              <a:t>XI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 летней спартакиады учащихся (юношеская) России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город Ростов-на-Дону,  пр. Стачки, 28. велотрек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09-14 августа 2022 года</a:t>
            </a:r>
            <a:endParaRPr lang="ru-RU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5" name="Picture 4" descr="Герб Ростовской области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312" y="6138416"/>
            <a:ext cx="1512168" cy="8505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9571599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C70AE25-2892-48BB-8F69-63FFD5338CB3}"/>
              </a:ext>
            </a:extLst>
          </p:cNvPr>
          <p:cNvSpPr txBox="1"/>
          <p:nvPr/>
        </p:nvSpPr>
        <p:spPr>
          <a:xfrm>
            <a:off x="234256" y="665808"/>
            <a:ext cx="9433048" cy="919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  <a:tabLst>
                <a:tab pos="6301105" algn="l"/>
              </a:tabLs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7.3.11. Командный зачет среди субъектов Российской Федерации определяется по наибольшей сумме очков, начисленных по таблице за места, занятые спортсменами в индивидуальных и командных спортивных дисциплинах. </a:t>
            </a:r>
            <a:endParaRPr lang="ru-RU" sz="1600" kern="1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8272" y="1745928"/>
          <a:ext cx="9073008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0"/>
                <a:gridCol w="864096"/>
                <a:gridCol w="864100"/>
                <a:gridCol w="1152124"/>
                <a:gridCol w="864100"/>
                <a:gridCol w="1008112"/>
                <a:gridCol w="1008112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5-8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9-16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17-32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33-64*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Спортсмен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50*/40**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команда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100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70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50*/40**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30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50280" y="3762152"/>
            <a:ext cx="678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*в случае, если присваивается одно 3- место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**в случае, если присваивается два 3-х места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***за места с 33-го и ниже – по 1 очку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8272" y="4842272"/>
            <a:ext cx="9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7.3.11.1. При равенстве очков у двух и более команд, преимущество среди них определяется по наибольшему количеству первых мест, занятых спортсменами субъекта Российской Федерации. Если равенство продолжает сохраняться, то преимущество среди них определяется по наибольшему количеству вторых, третьих и т.д. мест.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50480" y="5922392"/>
            <a:ext cx="671497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Финал </a:t>
            </a:r>
            <a:r>
              <a:rPr lang="en-US" b="1" dirty="0" smtClean="0">
                <a:solidFill>
                  <a:schemeClr val="tx2"/>
                </a:solidFill>
                <a:latin typeface="Arial Narrow" pitchFamily="34" charset="0"/>
              </a:rPr>
              <a:t>XI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 летней спартакиады учащихся (юношеская) России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город Ростов-на-Дону,  пр. Стачки, 28. велотрек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09-14 августа 2022 года</a:t>
            </a:r>
            <a:endParaRPr lang="ru-RU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11" name="Picture 4" descr="Герб Ростовской области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304" y="5994400"/>
            <a:ext cx="1512168" cy="8505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4143765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6430" y="85983"/>
            <a:ext cx="9380871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800" kern="5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E11856D-DED4-4080-BB31-FCE99A88AFC6}"/>
              </a:ext>
            </a:extLst>
          </p:cNvPr>
          <p:cNvSpPr/>
          <p:nvPr/>
        </p:nvSpPr>
        <p:spPr>
          <a:xfrm>
            <a:off x="1026344" y="161752"/>
            <a:ext cx="8793357" cy="38536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Aft>
                <a:spcPts val="600"/>
              </a:spcAft>
              <a:tabLst>
                <a:tab pos="6301105" algn="l"/>
              </a:tabLst>
            </a:pPr>
            <a:r>
              <a:rPr lang="ru-RU" sz="1800" b="1" kern="1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проведения спортивных соревнований на Финале: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457D4458-3686-4791-814F-94ADD7A4B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3506833"/>
              </p:ext>
            </p:extLst>
          </p:nvPr>
        </p:nvGraphicFramePr>
        <p:xfrm>
          <a:off x="306264" y="521792"/>
          <a:ext cx="9380871" cy="5405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645">
                  <a:extLst>
                    <a:ext uri="{9D8B030D-6E8A-4147-A177-3AD203B41FA5}">
                      <a16:colId xmlns:a16="http://schemas.microsoft.com/office/drawing/2014/main" xmlns="" val="463668962"/>
                    </a:ext>
                  </a:extLst>
                </a:gridCol>
                <a:gridCol w="3078653">
                  <a:extLst>
                    <a:ext uri="{9D8B030D-6E8A-4147-A177-3AD203B41FA5}">
                      <a16:colId xmlns:a16="http://schemas.microsoft.com/office/drawing/2014/main" xmlns="" val="44111282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xmlns="" val="3364469077"/>
                    </a:ext>
                  </a:extLst>
                </a:gridCol>
                <a:gridCol w="1440157">
                  <a:extLst>
                    <a:ext uri="{9D8B030D-6E8A-4147-A177-3AD203B41FA5}">
                      <a16:colId xmlns:a16="http://schemas.microsoft.com/office/drawing/2014/main" xmlns="" val="2183863955"/>
                    </a:ext>
                  </a:extLst>
                </a:gridCol>
              </a:tblGrid>
              <a:tr h="592987">
                <a:tc>
                  <a:txBody>
                    <a:bodyPr/>
                    <a:lstStyle/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ru-RU" sz="1400" kern="100" dirty="0">
                          <a:effectLst/>
                        </a:rPr>
                        <a:t>1 </a:t>
                      </a:r>
                      <a:r>
                        <a:rPr lang="ru-RU" sz="1400" kern="100" dirty="0" smtClean="0">
                          <a:effectLst/>
                        </a:rPr>
                        <a:t>день</a:t>
                      </a:r>
                      <a:endParaRPr lang="en-US" sz="1400" kern="100" dirty="0" smtClean="0">
                        <a:effectLst/>
                      </a:endParaRPr>
                    </a:p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en-US" sz="1400" kern="100" dirty="0" smtClean="0">
                          <a:effectLst/>
                        </a:rPr>
                        <a:t>9/08</a:t>
                      </a:r>
                      <a:r>
                        <a:rPr lang="ru-RU" sz="1400" kern="100" dirty="0" smtClean="0">
                          <a:effectLst/>
                        </a:rPr>
                        <a:t> 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kern="100" dirty="0" smtClean="0">
                          <a:effectLst/>
                        </a:rPr>
                        <a:t>день приезда, комиссия по допуску, официальная тренировка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3704509"/>
                  </a:ext>
                </a:extLst>
              </a:tr>
              <a:tr h="592987">
                <a:tc>
                  <a:txBody>
                    <a:bodyPr/>
                    <a:lstStyle/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4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en-US" sz="1400" kern="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en-US" sz="1400" kern="1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10/08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командный спринт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1 команде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юноши – 3 чел. (+ 1 запас), девушки – 3 чел. (+1 запас) 	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008 044 1611Я 	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0327355"/>
                  </a:ext>
                </a:extLst>
              </a:tr>
              <a:tr h="456796">
                <a:tc>
                  <a:txBody>
                    <a:bodyPr/>
                    <a:lstStyle/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индивидуальная гонка преследования 2 км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девушки – 2 чел.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008 034 1811С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4245975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индивидуальная гонка преследования 3 км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юноши – 2 чел.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008 035 1811Г 	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9753095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4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en-US" sz="1400" kern="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en-US" sz="1400" kern="1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11/08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спринт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юноши – 2 чел., 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девушки – 2 чел.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008 043 1611Я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434404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командная гонка преследования 3 км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1 команде: 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девушки – 4 чел. (+1 запас)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008 038 1811Я 	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6052094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tabLst>
                          <a:tab pos="6301105" algn="l"/>
                        </a:tabLst>
                      </a:pP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командная гонка преследования 4 км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1 команде: юноши – 4 чел. (+1 запас) 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008 039 1611Я 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4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en-US" sz="1400" kern="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en-US" sz="1400" kern="1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12/08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кейрин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юноши – 2 чел., девушки – 2 чел.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008 045 1611Я 	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3759690"/>
                  </a:ext>
                </a:extLst>
              </a:tr>
              <a:tr h="293360">
                <a:tc>
                  <a:txBody>
                    <a:bodyPr/>
                    <a:lstStyle/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гонка по очкам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юноши – 2 чел., девушки – 2 чел.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008 031 1811Я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07541546"/>
                  </a:ext>
                </a:extLst>
              </a:tr>
              <a:tr h="370696">
                <a:tc>
                  <a:txBody>
                    <a:bodyPr/>
                    <a:lstStyle/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4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  <a:endParaRPr lang="en-US" sz="1400" kern="1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en-US" sz="1400" kern="1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13/08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гонка с выбыванием</a:t>
                      </a:r>
                      <a:endParaRPr lang="ru-RU" sz="1400" kern="10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юноши – 2 чел., девушки – 2 чел.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008 033 1811Я 	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9541567"/>
                  </a:ext>
                </a:extLst>
              </a:tr>
              <a:tr h="342345">
                <a:tc>
                  <a:txBody>
                    <a:bodyPr/>
                    <a:lstStyle/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kern="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гит с места 500 </a:t>
                      </a:r>
                      <a:r>
                        <a:rPr lang="ru-RU" sz="1400" kern="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400" kern="1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юноши – 2 чел., девушки – 2 чел.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008 027 1811С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75011026"/>
                  </a:ext>
                </a:extLst>
              </a:tr>
              <a:tr h="296494">
                <a:tc>
                  <a:txBody>
                    <a:bodyPr/>
                    <a:lstStyle/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ru-RU" sz="1400" kern="100" dirty="0">
                          <a:effectLst/>
                        </a:rPr>
                        <a:t>6 день </a:t>
                      </a:r>
                      <a:endParaRPr lang="en-US" sz="1400" kern="100" dirty="0" smtClean="0">
                        <a:effectLst/>
                      </a:endParaRPr>
                    </a:p>
                    <a:p>
                      <a:pPr algn="ctr">
                        <a:tabLst>
                          <a:tab pos="6301105" algn="l"/>
                        </a:tabLst>
                      </a:pPr>
                      <a:r>
                        <a:rPr lang="en-US" sz="1400" kern="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14/08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00" dirty="0">
                          <a:solidFill>
                            <a:schemeClr val="tx2"/>
                          </a:solidFill>
                          <a:effectLst/>
                        </a:rPr>
                        <a:t>день </a:t>
                      </a:r>
                      <a:r>
                        <a:rPr lang="ru-RU" sz="1800" b="1" kern="100" dirty="0" smtClean="0">
                          <a:solidFill>
                            <a:schemeClr val="tx2"/>
                          </a:solidFill>
                          <a:effectLst/>
                        </a:rPr>
                        <a:t>отъезда</a:t>
                      </a:r>
                      <a:r>
                        <a:rPr lang="ru-RU" sz="1400" kern="100" dirty="0">
                          <a:effectLst/>
                        </a:rPr>
                        <a:t>  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5407956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322488" y="6066408"/>
            <a:ext cx="671497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Финал </a:t>
            </a:r>
            <a:r>
              <a:rPr lang="en-US" b="1" dirty="0" smtClean="0">
                <a:solidFill>
                  <a:schemeClr val="tx2"/>
                </a:solidFill>
                <a:latin typeface="Arial Narrow" pitchFamily="34" charset="0"/>
              </a:rPr>
              <a:t>XI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 летней спартакиады учащихся (юношеская) России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город Ростов-на-Дону,  пр. Стачки, 28. велотрек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09-14 августа 2022 года</a:t>
            </a:r>
            <a:endParaRPr lang="ru-RU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9" name="Picture 4" descr="Герб Ростовской области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312" y="6138416"/>
            <a:ext cx="1512168" cy="8505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2670027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464" y="0"/>
            <a:ext cx="5400600" cy="58117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РЕГЛАМЕНТ ПРОВЕДЕНИЯ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0498" y="581173"/>
            <a:ext cx="974060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Организация: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летняя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Спартакиада учащихся (юношеская) России 2022 года проводится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ГБУ РО «Спортивная школа олимпийского резерва № 19 имени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Б.Кабаргина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совместно с Федерацией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велосипедного спорта Ростовской области под эгидой Министерства спорта России. Сроки проведения соревнований: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09 августа - 14 августа, г.Ростов-на-Дону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Категория соревнований: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летняя Спартакиада учащихся (юношеская) России 2022 года проводится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соответствии с правилами вида «велосипедный спорт – трек»,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утверждёнными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Минспорта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России от 7 апреля 2010г. № 309 и правилами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Международного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союза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велосипедистов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(UCI). </a:t>
            </a:r>
          </a:p>
          <a:p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Участие: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спортивных соревнованиях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принимают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участие спортсмены спортивных сборных команд субъектов Российской Федерации.</a:t>
            </a:r>
          </a:p>
          <a:p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Штаб соревнований: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Штаб соревнований будет открыт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9-го августа 2022 года с 12.00 по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адресу: г.Ростов на Дону, пр. Стачки, 28 . Предварительные заявки на участие принимаются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адреса: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spartakiada@fcpsr.ru</a:t>
            </a:r>
            <a:r>
              <a:rPr lang="ru-RU" sz="1600" kern="5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fvsrost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@mail.ru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Совещание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представителей команд, организованные в соответствии со статьей 1.2.087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Международного союза велосипедистов (UCI), в присутствии судейской коллегии,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состоится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-го августа 2022 года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17:00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ГБУ СШОР -19, пр. Стачки, 28.</a:t>
            </a:r>
          </a:p>
          <a:p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Место расположение велотрека: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пр.Стачки, 28, ГБУ РО СШОР 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Антидопинг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Допинг-контроль на Х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летней Спартакиаде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учащихся (юношеская) России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будет осуществлять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РУСАДА.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Награждение производится в соответствии с Разделом 8 Положения.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Церемония награждения ежедневно после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каждого вида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соревнований.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B52" panose="040B0500000000000000" pitchFamily="81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50480" y="6282432"/>
            <a:ext cx="684076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Финал </a:t>
            </a:r>
            <a:r>
              <a:rPr lang="en-US" b="1" dirty="0" smtClean="0">
                <a:solidFill>
                  <a:schemeClr val="tx2"/>
                </a:solidFill>
                <a:latin typeface="Arial Narrow" pitchFamily="34" charset="0"/>
              </a:rPr>
              <a:t>XI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 летней спартакиады учащихся (юношеская) России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город Ростов-на-Дону,  пр. Стачки, 28. велотрек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</a:rPr>
              <a:t>09-14 августа 2022 года</a:t>
            </a:r>
            <a:endParaRPr lang="ru-RU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6" name="Picture 4" descr="Герб Ростовской области.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304" y="6354440"/>
            <a:ext cx="1512168" cy="8505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7140689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248" y="161752"/>
            <a:ext cx="9793088" cy="62478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Штрафные санкции: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Штрафные санкции будут применяться в соответствии с правилами соревнований по виду спорта.</a:t>
            </a:r>
          </a:p>
          <a:p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Больницы:</a:t>
            </a:r>
          </a:p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20-я </a:t>
            </a:r>
            <a:r>
              <a:rPr lang="ru-RU" sz="1600" u="sng" dirty="0">
                <a:latin typeface="Times New Roman" pitchFamily="18" charset="0"/>
                <a:cs typeface="Times New Roman" pitchFamily="18" charset="0"/>
              </a:rPr>
              <a:t>больница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детский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травмпункт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пр.Коммунистический,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39,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47°12′18″N, 39°37′25″E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тел. +7 (863)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2719966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16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Н.А. </a:t>
            </a:r>
            <a:r>
              <a:rPr lang="ru-RU" sz="16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Семашко,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пр.Ворошиловский,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105/5,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47°14′4″N, 39°42′42″E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тел. +7 (863)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2321397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Городская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больница скорой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мед.помощи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ул.Бодрая, 88/35,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47°16′23″N, 39°42′25″E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тел. +7 (863) 2350511</a:t>
            </a:r>
          </a:p>
          <a:p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Судейская коллегия: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Гл.судья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Гниденко Валерий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Николаевич,ВК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г.Тула (89531942552),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vn.gnidenko@mail.ru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Гл.секретарь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Белобородова Оксана Викторовна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,1кат., г.Москва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Председатель комиссии по допуску: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Полякова Екатерина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Юрьевна, тел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 89054306900.                      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оргкомитета: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Шматко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Владимир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Владимирович, тел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89289665553,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yso-19@mail.ru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Размещение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участников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соревнований в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www.amaks-hotels.ru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пр. Михаила Нагибина, 19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Ответственный за размещение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Суставова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Юлия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Сергеевна, тел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89508502516, 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rrfsoo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@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mail.ru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.Дирекция гонки: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Директор гонки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Шевцов Станислав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Игоревич,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89281315926,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yso-19@mail.ru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Координатор оргкомитета: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Данилова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Рузалья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Габдулбаровна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89081701344,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yso-19@mail.ru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Ответственный секретарь федерации: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Грибина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Екатерина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Викторовна, тел.89526048764,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7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fvsrost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7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@mail.ru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Президент федерации 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Вовк Алексей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Васильевич, тел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89034018030,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7"/>
              </a:rPr>
              <a:t>fvsrost@mail.ru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Транспортное обслуживание (доставка участников к местам размещения)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Ответственный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Цененко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Станислав Павлович, тел. 89034068205, 8(863)3030761,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8"/>
              </a:rPr>
              <a:t>trans-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avtobus@mail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8"/>
              </a:rPr>
              <a:t>.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hlinkClick r:id="rId8"/>
              </a:rPr>
              <a:t>ru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82528" y="6426448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Arial Narrow" pitchFamily="34" charset="0"/>
              </a:rPr>
              <a:t>Финал </a:t>
            </a:r>
            <a:r>
              <a:rPr lang="en-US" sz="1800" b="1" dirty="0" smtClean="0">
                <a:solidFill>
                  <a:schemeClr val="tx2"/>
                </a:solidFill>
                <a:latin typeface="Arial Narrow" pitchFamily="34" charset="0"/>
              </a:rPr>
              <a:t>XI</a:t>
            </a:r>
            <a:r>
              <a:rPr lang="ru-RU" sz="1800" b="1" dirty="0" smtClean="0">
                <a:solidFill>
                  <a:schemeClr val="tx2"/>
                </a:solidFill>
                <a:latin typeface="Arial Narrow" pitchFamily="34" charset="0"/>
              </a:rPr>
              <a:t> летней спартакиады учащихся (юношеская) России</a:t>
            </a:r>
          </a:p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Arial Narrow" pitchFamily="34" charset="0"/>
              </a:rPr>
              <a:t>город Ростов-на-Дону,  пр. Стачки, 28. велотрек</a:t>
            </a:r>
          </a:p>
          <a:p>
            <a:pPr algn="ctr"/>
            <a:r>
              <a:rPr lang="ru-RU" sz="1800" b="1" dirty="0" smtClean="0">
                <a:solidFill>
                  <a:schemeClr val="tx2"/>
                </a:solidFill>
                <a:latin typeface="Arial Narrow" pitchFamily="34" charset="0"/>
              </a:rPr>
              <a:t>09-14 августа 2022 года</a:t>
            </a:r>
            <a:endParaRPr lang="ru-RU" sz="18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4" name="Picture 4" descr="Герб Ростовской области. 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54336" y="6498456"/>
            <a:ext cx="1296144" cy="729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3347387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5212</TotalTime>
  <Words>1074</Words>
  <Application>Microsoft Office PowerPoint</Application>
  <PresentationFormat>Произвольный</PresentationFormat>
  <Paragraphs>163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РЕГЛАМЕНТ ПРОВЕДЕНИЯ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аспекты интрамедуллярного остеосинтеза</dc:title>
  <dc:creator>Алексей</dc:creator>
  <cp:lastModifiedBy>admin</cp:lastModifiedBy>
  <cp:revision>241</cp:revision>
  <dcterms:created xsi:type="dcterms:W3CDTF">2016-05-22T05:52:50Z</dcterms:created>
  <dcterms:modified xsi:type="dcterms:W3CDTF">2022-07-06T09:21:48Z</dcterms:modified>
</cp:coreProperties>
</file>